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9" r:id="rId130"/>
    <p:sldId id="417" r:id="rId131"/>
    <p:sldId id="421" r:id="rId132"/>
    <p:sldId id="418" r:id="rId133"/>
    <p:sldId id="420" r:id="rId134"/>
    <p:sldId id="423" r:id="rId135"/>
    <p:sldId id="422" r:id="rId136"/>
    <p:sldId id="424" r:id="rId137"/>
    <p:sldId id="425" r:id="rId138"/>
    <p:sldId id="426" r:id="rId139"/>
    <p:sldId id="427" r:id="rId140"/>
    <p:sldId id="428" r:id="rId141"/>
    <p:sldId id="430" r:id="rId142"/>
    <p:sldId id="431" r:id="rId143"/>
    <p:sldId id="429" r:id="rId144"/>
    <p:sldId id="432" r:id="rId145"/>
    <p:sldId id="433" r:id="rId1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5B9BD5"/>
    <a:srgbClr val="FF0000"/>
    <a:srgbClr val="1F4E79"/>
    <a:srgbClr val="203864"/>
    <a:srgbClr val="0070C0"/>
    <a:srgbClr val="009B01"/>
    <a:srgbClr val="00008C"/>
    <a:srgbClr val="6D6D2B"/>
    <a:srgbClr val="9E9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18/07/2025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18-07-2025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D901-EBFF-3380-220D-78E27C6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18337-69EB-F1D0-DA22-4C72671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F8F122-8422-A4A5-E1CD-3AA718F3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11024"/>
              </p:ext>
            </p:extLst>
          </p:nvPr>
        </p:nvGraphicFramePr>
        <p:xfrm>
          <a:off x="690896" y="3702500"/>
          <a:ext cx="1083576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67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1902739783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0535267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qqˉ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 GeV (ZZ)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(ttˉ)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 (tesla)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106.9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21.10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11.16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03.57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84.04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55.08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28.65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00.32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20.28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43.29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62C8BB-FA1D-EDF2-3895-6B7C926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13" y="2350383"/>
            <a:ext cx="3202740" cy="122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59D62-10CE-5FBB-C2C0-CC2F879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4" y="1039999"/>
            <a:ext cx="3202740" cy="1226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6CF95-035C-8259-12E8-77FA2DDA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35" y="2350382"/>
            <a:ext cx="3202740" cy="1226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FB8B9-2780-272B-9EAB-C9DFD9E8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35" y="1039998"/>
            <a:ext cx="3202740" cy="1226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17FDA-7408-15EE-6646-DE979C12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7" y="2350382"/>
            <a:ext cx="3202740" cy="1226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2A504-51C8-AED0-DEFD-14661E1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1247279"/>
            <a:ext cx="3202740" cy="8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96AF7-FAE2-A60C-1672-DFE67ECF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79" y="294038"/>
            <a:ext cx="7477645" cy="64619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2506-9EDA-4F20-96ED-7B91D86D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0" y="955696"/>
            <a:ext cx="1933297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7782-012A-6CC2-BF0B-9AC1F6BF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6"/>
            <a:ext cx="11658059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4593FF-74F5-A172-ABB9-BD78DC4A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(without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81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CED90-159A-DDD3-59B9-B16A437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7"/>
            <a:ext cx="11710145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FA21-47F6-3A35-4019-979DFC28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E92F7-C627-E289-B09D-5769B150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6946-AFA7-40D1-401E-F5714D88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14" y="1417099"/>
            <a:ext cx="9436172" cy="46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D7FD-F698-0937-5D99-D9516EE7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487DDC-313E-2954-BF3E-795B10A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A267-A1AA-DC0F-7709-6340C3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0" y="3223550"/>
            <a:ext cx="6819882" cy="33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A097D-8173-834F-7666-CF2579BC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0" y="338942"/>
            <a:ext cx="6819882" cy="31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2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74F-AF5B-2C38-CA38-583658D5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44E915-D7BC-3185-205D-C455F903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EDF0B-FAEB-5087-DB8C-62C93D23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Overview of paper-1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Calibrated Pythia with LEP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ISR on event shapes – optimisation of radiative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backgrounds on event shapes – optimisation of hadronic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Running of event shapes with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Alpha estimation (check how to do this)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to paper-2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rates (maybe?)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(could be added; with Delphes in future project for detectors)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26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FD57-8E13-6C8F-4443-63E1EC20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8C938-2111-3FA5-3C75-FAFB6D71D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BBC1F0-C2D1-AE1C-8E40-7B615C25D0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492D-6FD6-748C-055C-D5AF1F03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62A2F-D57C-2123-A43B-B0E1701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overall procedure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B0286-529F-62BD-7794-63894563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239978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will be at hadron-level including nP-QCD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 correction factor to convert to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3A85C9E-2559-BAA8-3FA9-E05F5B49C2C0}"/>
              </a:ext>
            </a:extLst>
          </p:cNvPr>
          <p:cNvSpPr txBox="1">
            <a:spLocks/>
          </p:cNvSpPr>
          <p:nvPr/>
        </p:nvSpPr>
        <p:spPr>
          <a:xfrm>
            <a:off x="6096000" y="1064608"/>
            <a:ext cx="5889524" cy="239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can be at parton-level without hadronisation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need to apply correction factor, already at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45AA-57CB-C006-6086-41F818ED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98" y="3622877"/>
            <a:ext cx="5792150" cy="2849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AD29A0-32D2-116C-858F-23BB3CFBF100}"/>
              </a:ext>
            </a:extLst>
          </p:cNvPr>
          <p:cNvSpPr/>
          <p:nvPr/>
        </p:nvSpPr>
        <p:spPr>
          <a:xfrm>
            <a:off x="2582198" y="3900497"/>
            <a:ext cx="289367" cy="235028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29D8F-4B8E-8169-CC35-9898757778DB}"/>
              </a:ext>
            </a:extLst>
          </p:cNvPr>
          <p:cNvSpPr/>
          <p:nvPr/>
        </p:nvSpPr>
        <p:spPr>
          <a:xfrm>
            <a:off x="2311339" y="3900497"/>
            <a:ext cx="270859" cy="235028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9A1E1-EF16-ECF1-B202-E81C4DCF7438}"/>
              </a:ext>
            </a:extLst>
          </p:cNvPr>
          <p:cNvSpPr/>
          <p:nvPr/>
        </p:nvSpPr>
        <p:spPr>
          <a:xfrm>
            <a:off x="2871565" y="3900497"/>
            <a:ext cx="1116957" cy="235028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BB984-2097-4D57-683B-07AEB8D2E72B}"/>
              </a:ext>
            </a:extLst>
          </p:cNvPr>
          <p:cNvCxnSpPr/>
          <p:nvPr/>
        </p:nvCxnSpPr>
        <p:spPr>
          <a:xfrm flipH="1">
            <a:off x="1471029" y="4317358"/>
            <a:ext cx="8403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2B2A9-B8A2-B153-E8ED-91D9EFFDC851}"/>
              </a:ext>
            </a:extLst>
          </p:cNvPr>
          <p:cNvCxnSpPr>
            <a:cxnSpLocks/>
          </p:cNvCxnSpPr>
          <p:nvPr/>
        </p:nvCxnSpPr>
        <p:spPr>
          <a:xfrm flipH="1">
            <a:off x="1471029" y="4757195"/>
            <a:ext cx="111116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164BE8-6CA8-12AA-3995-E09E6C4D6FE6}"/>
              </a:ext>
            </a:extLst>
          </p:cNvPr>
          <p:cNvCxnSpPr>
            <a:cxnSpLocks/>
          </p:cNvCxnSpPr>
          <p:nvPr/>
        </p:nvCxnSpPr>
        <p:spPr>
          <a:xfrm flipH="1">
            <a:off x="1471029" y="5197033"/>
            <a:ext cx="1400536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37B8441-7159-5995-9C1F-785274DF1227}"/>
              </a:ext>
            </a:extLst>
          </p:cNvPr>
          <p:cNvSpPr txBox="1">
            <a:spLocks/>
          </p:cNvSpPr>
          <p:nvPr/>
        </p:nvSpPr>
        <p:spPr>
          <a:xfrm>
            <a:off x="206476" y="4158874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space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6840349-66B4-4B23-6851-24EE05DDFCF5}"/>
              </a:ext>
            </a:extLst>
          </p:cNvPr>
          <p:cNvSpPr txBox="1">
            <a:spLocks/>
          </p:cNvSpPr>
          <p:nvPr/>
        </p:nvSpPr>
        <p:spPr>
          <a:xfrm>
            <a:off x="206476" y="4598711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3-jet space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D58445B-5D02-5484-1090-FA7CC403C976}"/>
              </a:ext>
            </a:extLst>
          </p:cNvPr>
          <p:cNvSpPr txBox="1">
            <a:spLocks/>
          </p:cNvSpPr>
          <p:nvPr/>
        </p:nvSpPr>
        <p:spPr>
          <a:xfrm>
            <a:off x="206476" y="5034489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&gt; 3-jet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E86DA-5D09-6A98-784A-2588D77BB370}"/>
              </a:ext>
            </a:extLst>
          </p:cNvPr>
          <p:cNvSpPr/>
          <p:nvPr/>
        </p:nvSpPr>
        <p:spPr>
          <a:xfrm>
            <a:off x="5979729" y="3918030"/>
            <a:ext cx="1116957" cy="2314937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11FBBBF5-4FCA-80EE-310C-9FA65B94571E}"/>
              </a:ext>
            </a:extLst>
          </p:cNvPr>
          <p:cNvSpPr txBox="1">
            <a:spLocks/>
          </p:cNvSpPr>
          <p:nvPr/>
        </p:nvSpPr>
        <p:spPr>
          <a:xfrm>
            <a:off x="5416953" y="4090957"/>
            <a:ext cx="2239700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Best fit space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BD581D-35C0-1A09-E60A-261EEE14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83" y="3622877"/>
            <a:ext cx="3209756" cy="30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5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0FDF-1330-8B12-73E8-8D328D02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932B79-8BBB-043E-A5E0-49E3F2C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38686-E391-9541-ACC6-37B5AE70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6622587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 paper discussing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extraction by Dissertori in 2009 based on data from ALEPH paper in 2004.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LL+NNLO theoretical Thrust curves published in 2025.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event shapes are fit to their predictions up to same order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T or (1-T)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Heavy jet mass M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Total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Wide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C-parameter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2-to-3 jet transition –ln(y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NLO theory predicts that 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⟨y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⟩ = (A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+ (B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2 ⋅ 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Same order of perturbation must be used for all 6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6-8132-BEBD-6F32-BDD890FD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44"/>
          <a:stretch/>
        </p:blipFill>
        <p:spPr>
          <a:xfrm>
            <a:off x="7571772" y="4081688"/>
            <a:ext cx="4245980" cy="21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A3C9-5132-4DDE-CCC9-003D8F24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73" y="323747"/>
            <a:ext cx="4245980" cy="17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B2529-CB17-5198-9E8A-895F6F7E0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72" y="2215906"/>
            <a:ext cx="4245980" cy="17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D4468-DCAD-D6CC-99F0-D8192271B08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389225" y="1187236"/>
            <a:ext cx="1182548" cy="62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94542-8EA5-44C2-402D-A8CCC4D8EDF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48851" y="1641055"/>
            <a:ext cx="3022921" cy="3508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AACB4-D816-3D56-A5F5-E5E70DB15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31352" y="2135529"/>
            <a:ext cx="1240420" cy="930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08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3F14-0BE1-368E-422F-97B91E5E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EB90D-7CB1-15C8-AF68-CE8CEA14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A6C3D-E6FB-EB7C-3624-2AC27DAE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5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15ED-1660-2F7F-4B34-DB751395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64B887-6171-806F-3615-4C7B0DD7C0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AB839FA-ABC8-73DC-220F-1B7851A4A696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155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6308-3A3C-C1AD-4BE8-1CC7A38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B0E1ED-09DF-17CD-3398-380AB396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6AB0E-141B-C5E7-30AB-DFFECACC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2" y="2688393"/>
            <a:ext cx="4358521" cy="3470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6C4A5-2432-F71E-D242-F26C175A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2" y="1229469"/>
            <a:ext cx="4112530" cy="1185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E60EE-3A36-D3A9-1940-DECA3D49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1515218"/>
            <a:ext cx="6144567" cy="4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33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0913F-7BDD-BDF1-C2A0-C18503A5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123C3-763F-B421-68C3-8D56179F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47DC5-CBD8-D61C-D093-752ED5ED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2" y="1526043"/>
            <a:ext cx="5410956" cy="4715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51ED7-CBAB-3EDE-3079-78BCBBF3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1526042"/>
            <a:ext cx="583678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545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4CED-60F0-51D0-2AEB-79C2AB91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5111CC-0F2E-A761-5336-5897B95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Simulation sample size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037D5-AEB6-41F3-08AD-69722F9C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66800"/>
            <a:ext cx="8034486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309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E240-6D82-D2F3-5DF3-6C2757AC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0F323-B580-B8F4-FA1F-D512B01C71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B271BA0-6381-8FDE-3942-3D3D84749A61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790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EB789-A981-2452-4F54-226CBF9B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FDE22-4350-B9DF-A555-FDEA5BB6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Experimental validation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3E3BF-29C1-E6AD-4B28-AC15D59C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29" y="1505493"/>
            <a:ext cx="3774750" cy="2854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BB73A1-3AD1-1348-1F69-C0DE2C7EB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813" y="1283135"/>
            <a:ext cx="5868219" cy="2972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7988E-D877-B7FA-FDB3-0CADAC77C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048" y="1128391"/>
            <a:ext cx="6115904" cy="4601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7D8102-FF55-238B-E20B-68D78290EE16}"/>
              </a:ext>
            </a:extLst>
          </p:cNvPr>
          <p:cNvSpPr txBox="1"/>
          <p:nvPr/>
        </p:nvSpPr>
        <p:spPr>
          <a:xfrm>
            <a:off x="588861" y="5633074"/>
            <a:ext cx="6096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https://www.hepdata.net/record/ins636645</a:t>
            </a:r>
          </a:p>
          <a:p>
            <a:r>
              <a:rPr lang="en-GB" dirty="0"/>
              <a:t>https://www.hepdata.net/record/ins652683</a:t>
            </a:r>
          </a:p>
        </p:txBody>
      </p:sp>
    </p:spTree>
    <p:extLst>
      <p:ext uri="{BB962C8B-B14F-4D97-AF65-F5344CB8AC3E}">
        <p14:creationId xmlns:p14="http://schemas.microsoft.com/office/powerpoint/2010/main" val="14243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14741</TotalTime>
  <Words>6092</Words>
  <Application>Microsoft Office PowerPoint</Application>
  <PresentationFormat>Widescreen</PresentationFormat>
  <Paragraphs>1183</Paragraphs>
  <Slides>145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2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 (without neutral particles)</vt:lpstr>
      <vt:lpstr>FCC-ee : ISR studies (with neutral particles)</vt:lpstr>
      <vt:lpstr>FCC-ee : ISR studies</vt:lpstr>
      <vt:lpstr>FCC-ee : ISR studies</vt:lpstr>
      <vt:lpstr>Minutes of meeting</vt:lpstr>
      <vt:lpstr>PowerPoint Presentation</vt:lpstr>
      <vt:lpstr>Extracting αs – overall procedure</vt:lpstr>
      <vt:lpstr>Extracting αs – theoretical model</vt:lpstr>
      <vt:lpstr>Minutes of meeting</vt:lpstr>
      <vt:lpstr>PowerPoint Presentation</vt:lpstr>
      <vt:lpstr>Extracting αs – theoretical model</vt:lpstr>
      <vt:lpstr>Extracting αs – theoretical model</vt:lpstr>
      <vt:lpstr>FCC-ee : Simulation sample size</vt:lpstr>
      <vt:lpstr>PowerPoint Presentation</vt:lpstr>
      <vt:lpstr>FCC-ee : Experimental validation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2512</cp:revision>
  <dcterms:created xsi:type="dcterms:W3CDTF">2024-11-21T11:19:07Z</dcterms:created>
  <dcterms:modified xsi:type="dcterms:W3CDTF">2025-07-18T14:17:23Z</dcterms:modified>
</cp:coreProperties>
</file>